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753600" cy="7315200"/>
  <p:notesSz cx="6858000" cy="9144000"/>
  <p:embeddedFontLst>
    <p:embeddedFont>
      <p:font typeface="Calibri" panose="020F0502020204030204" pitchFamily="34" charset="0"/>
      <p:regular r:id="rId20"/>
      <p:bold r:id="rId21"/>
      <p:italic r:id="rId22"/>
      <p:boldItalic r:id="rId23"/>
    </p:embeddedFont>
    <p:embeddedFont>
      <p:font typeface="Bodoni FLF" panose="020B0604020202020204"/>
      <p:regular r:id="rId24"/>
    </p:embeddedFont>
    <p:embeddedFont>
      <p:font typeface="Canva Sans" panose="020B0604020202020204" charset="0"/>
      <p:regular r:id="rId25"/>
    </p:embeddedFont>
    <p:embeddedFont>
      <p:font typeface="Canva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8" d="100"/>
          <a:sy n="78" d="100"/>
        </p:scale>
        <p:origin x="142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0F2F"/>
        </a:solidFill>
        <a:effectLst/>
      </p:bgPr>
    </p:bg>
    <p:spTree>
      <p:nvGrpSpPr>
        <p:cNvPr id="1" name=""/>
        <p:cNvGrpSpPr/>
        <p:nvPr/>
      </p:nvGrpSpPr>
      <p:grpSpPr>
        <a:xfrm>
          <a:off x="0" y="0"/>
          <a:ext cx="0" cy="0"/>
          <a:chOff x="0" y="0"/>
          <a:chExt cx="0" cy="0"/>
        </a:xfrm>
      </p:grpSpPr>
      <p:sp>
        <p:nvSpPr>
          <p:cNvPr id="2" name="Freeform 2"/>
          <p:cNvSpPr/>
          <p:nvPr/>
        </p:nvSpPr>
        <p:spPr>
          <a:xfrm>
            <a:off x="468000" y="5157361"/>
            <a:ext cx="751636" cy="2093843"/>
          </a:xfrm>
          <a:custGeom>
            <a:avLst/>
            <a:gdLst/>
            <a:ahLst/>
            <a:cxnLst/>
            <a:rect l="l" t="t" r="r" b="b"/>
            <a:pathLst>
              <a:path w="751636" h="2093843">
                <a:moveTo>
                  <a:pt x="0" y="0"/>
                </a:moveTo>
                <a:lnTo>
                  <a:pt x="751636" y="0"/>
                </a:lnTo>
                <a:lnTo>
                  <a:pt x="751636" y="2093844"/>
                </a:lnTo>
                <a:lnTo>
                  <a:pt x="0" y="2093844"/>
                </a:lnTo>
                <a:lnTo>
                  <a:pt x="0" y="0"/>
                </a:lnTo>
                <a:close/>
              </a:path>
            </a:pathLst>
          </a:custGeom>
          <a:blipFill>
            <a:blip r:embed="rId2">
              <a:extLst>
                <a:ext uri="{96DAC541-7B7A-43D3-8B79-37D633B846F1}">
                  <asvg:svgBlip xmlns:asvg="http://schemas.microsoft.com/office/drawing/2016/SVG/main" xmlns="" r:embed="rId3"/>
                </a:ext>
              </a:extLst>
            </a:blip>
            <a:stretch>
              <a:fillRect l="-80" r="-80"/>
            </a:stretch>
          </a:blipFill>
        </p:spPr>
      </p:sp>
      <p:sp>
        <p:nvSpPr>
          <p:cNvPr id="3" name="Freeform 3"/>
          <p:cNvSpPr/>
          <p:nvPr/>
        </p:nvSpPr>
        <p:spPr>
          <a:xfrm>
            <a:off x="1539910" y="0"/>
            <a:ext cx="8213690" cy="7315200"/>
          </a:xfrm>
          <a:custGeom>
            <a:avLst/>
            <a:gdLst/>
            <a:ahLst/>
            <a:cxnLst/>
            <a:rect l="l" t="t" r="r" b="b"/>
            <a:pathLst>
              <a:path w="8213690" h="7315200">
                <a:moveTo>
                  <a:pt x="0" y="0"/>
                </a:moveTo>
                <a:lnTo>
                  <a:pt x="8213690" y="0"/>
                </a:lnTo>
                <a:lnTo>
                  <a:pt x="8213690" y="7315200"/>
                </a:lnTo>
                <a:lnTo>
                  <a:pt x="0" y="7315200"/>
                </a:lnTo>
                <a:lnTo>
                  <a:pt x="0" y="0"/>
                </a:lnTo>
                <a:close/>
              </a:path>
            </a:pathLst>
          </a:custGeom>
          <a:blipFill>
            <a:blip r:embed="rId4"/>
            <a:stretch>
              <a:fillRect l="-2058" t="-4189" b="-10404"/>
            </a:stretch>
          </a:blipFill>
        </p:spPr>
      </p:sp>
      <p:sp>
        <p:nvSpPr>
          <p:cNvPr id="4" name="TextBox 4"/>
          <p:cNvSpPr txBox="1"/>
          <p:nvPr/>
        </p:nvSpPr>
        <p:spPr>
          <a:xfrm>
            <a:off x="5031346" y="6731997"/>
            <a:ext cx="4722254" cy="372745"/>
          </a:xfrm>
          <a:prstGeom prst="rect">
            <a:avLst/>
          </a:prstGeom>
        </p:spPr>
        <p:txBody>
          <a:bodyPr lIns="0" tIns="0" rIns="0" bIns="0" rtlCol="0" anchor="t">
            <a:spAutoFit/>
          </a:bodyPr>
          <a:lstStyle/>
          <a:p>
            <a:pPr algn="ctr">
              <a:lnSpc>
                <a:spcPts val="3079"/>
              </a:lnSpc>
            </a:pPr>
            <a:r>
              <a:rPr lang="en-US" sz="2199">
                <a:solidFill>
                  <a:srgbClr val="000000"/>
                </a:solidFill>
                <a:latin typeface="Canva Sans Bold"/>
              </a:rPr>
              <a:t>-Dhanashri Prakash Mashalkar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676881" y="1924962"/>
            <a:ext cx="8399837" cy="2700765"/>
          </a:xfrm>
          <a:custGeom>
            <a:avLst/>
            <a:gdLst/>
            <a:ahLst/>
            <a:cxnLst/>
            <a:rect l="l" t="t" r="r" b="b"/>
            <a:pathLst>
              <a:path w="8399837" h="2700765">
                <a:moveTo>
                  <a:pt x="0" y="0"/>
                </a:moveTo>
                <a:lnTo>
                  <a:pt x="8399838" y="0"/>
                </a:lnTo>
                <a:lnTo>
                  <a:pt x="8399838" y="2700765"/>
                </a:lnTo>
                <a:lnTo>
                  <a:pt x="0" y="2700765"/>
                </a:lnTo>
                <a:lnTo>
                  <a:pt x="0" y="0"/>
                </a:lnTo>
                <a:close/>
              </a:path>
            </a:pathLst>
          </a:custGeom>
          <a:blipFill>
            <a:blip r:embed="rId2"/>
            <a:stretch>
              <a:fillRect l="-6603" t="-21335" r="-6714" b="-21165"/>
            </a:stretch>
          </a:blipFill>
        </p:spPr>
      </p:sp>
      <p:sp>
        <p:nvSpPr>
          <p:cNvPr id="3" name="Freeform 3"/>
          <p:cNvSpPr/>
          <p:nvPr/>
        </p:nvSpPr>
        <p:spPr>
          <a:xfrm>
            <a:off x="1355820" y="4947204"/>
            <a:ext cx="7041961" cy="2132227"/>
          </a:xfrm>
          <a:custGeom>
            <a:avLst/>
            <a:gdLst/>
            <a:ahLst/>
            <a:cxnLst/>
            <a:rect l="l" t="t" r="r" b="b"/>
            <a:pathLst>
              <a:path w="7041961" h="2132227">
                <a:moveTo>
                  <a:pt x="0" y="0"/>
                </a:moveTo>
                <a:lnTo>
                  <a:pt x="7041960" y="0"/>
                </a:lnTo>
                <a:lnTo>
                  <a:pt x="7041960" y="2132228"/>
                </a:lnTo>
                <a:lnTo>
                  <a:pt x="0" y="2132228"/>
                </a:lnTo>
                <a:lnTo>
                  <a:pt x="0" y="0"/>
                </a:lnTo>
                <a:close/>
              </a:path>
            </a:pathLst>
          </a:custGeom>
          <a:blipFill>
            <a:blip r:embed="rId3"/>
            <a:stretch>
              <a:fillRect l="-12272" t="-886735" r="-66997" b="-71306"/>
            </a:stretch>
          </a:blipFill>
        </p:spPr>
      </p:sp>
      <p:sp>
        <p:nvSpPr>
          <p:cNvPr id="4" name="TextBox 4"/>
          <p:cNvSpPr txBox="1"/>
          <p:nvPr/>
        </p:nvSpPr>
        <p:spPr>
          <a:xfrm>
            <a:off x="1198778" y="528831"/>
            <a:ext cx="7356044" cy="367279"/>
          </a:xfrm>
          <a:prstGeom prst="rect">
            <a:avLst/>
          </a:prstGeom>
        </p:spPr>
        <p:txBody>
          <a:bodyPr lIns="0" tIns="0" rIns="0" bIns="0" rtlCol="0" anchor="t">
            <a:spAutoFit/>
          </a:bodyPr>
          <a:lstStyle/>
          <a:p>
            <a:pPr algn="ctr">
              <a:lnSpc>
                <a:spcPts val="3029"/>
              </a:lnSpc>
            </a:pPr>
            <a:r>
              <a:rPr lang="en-US" sz="2164">
                <a:solidFill>
                  <a:srgbClr val="3E0F2F"/>
                </a:solidFill>
                <a:latin typeface="Canva Sans Bold"/>
              </a:rPr>
              <a:t>5.Which item was the most popular for each customer?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1123044" y="1821931"/>
            <a:ext cx="7507512" cy="3285897"/>
          </a:xfrm>
          <a:custGeom>
            <a:avLst/>
            <a:gdLst/>
            <a:ahLst/>
            <a:cxnLst/>
            <a:rect l="l" t="t" r="r" b="b"/>
            <a:pathLst>
              <a:path w="7507512" h="3285897">
                <a:moveTo>
                  <a:pt x="0" y="0"/>
                </a:moveTo>
                <a:lnTo>
                  <a:pt x="7507512" y="0"/>
                </a:lnTo>
                <a:lnTo>
                  <a:pt x="7507512" y="3285897"/>
                </a:lnTo>
                <a:lnTo>
                  <a:pt x="0" y="3285897"/>
                </a:lnTo>
                <a:lnTo>
                  <a:pt x="0" y="0"/>
                </a:lnTo>
                <a:close/>
              </a:path>
            </a:pathLst>
          </a:custGeom>
          <a:blipFill>
            <a:blip r:embed="rId2"/>
            <a:stretch>
              <a:fillRect l="-8280" t="-19384" r="-8338" b="-18590"/>
            </a:stretch>
          </a:blipFill>
        </p:spPr>
      </p:sp>
      <p:sp>
        <p:nvSpPr>
          <p:cNvPr id="3" name="Freeform 3"/>
          <p:cNvSpPr/>
          <p:nvPr/>
        </p:nvSpPr>
        <p:spPr>
          <a:xfrm>
            <a:off x="2000588" y="5424018"/>
            <a:ext cx="5752424" cy="1667369"/>
          </a:xfrm>
          <a:custGeom>
            <a:avLst/>
            <a:gdLst/>
            <a:ahLst/>
            <a:cxnLst/>
            <a:rect l="l" t="t" r="r" b="b"/>
            <a:pathLst>
              <a:path w="5752424" h="1667369">
                <a:moveTo>
                  <a:pt x="0" y="0"/>
                </a:moveTo>
                <a:lnTo>
                  <a:pt x="5752424" y="0"/>
                </a:lnTo>
                <a:lnTo>
                  <a:pt x="5752424" y="1667369"/>
                </a:lnTo>
                <a:lnTo>
                  <a:pt x="0" y="1667369"/>
                </a:lnTo>
                <a:lnTo>
                  <a:pt x="0" y="0"/>
                </a:lnTo>
                <a:close/>
              </a:path>
            </a:pathLst>
          </a:custGeom>
          <a:blipFill>
            <a:blip r:embed="rId3"/>
            <a:stretch>
              <a:fillRect l="-13992" t="-1277450" r="-87299" b="-96198"/>
            </a:stretch>
          </a:blipFill>
        </p:spPr>
      </p:sp>
      <p:sp>
        <p:nvSpPr>
          <p:cNvPr id="4" name="TextBox 4"/>
          <p:cNvSpPr txBox="1"/>
          <p:nvPr/>
        </p:nvSpPr>
        <p:spPr>
          <a:xfrm>
            <a:off x="213506" y="572699"/>
            <a:ext cx="9326588" cy="710670"/>
          </a:xfrm>
          <a:prstGeom prst="rect">
            <a:avLst/>
          </a:prstGeom>
        </p:spPr>
        <p:txBody>
          <a:bodyPr lIns="0" tIns="0" rIns="0" bIns="0" rtlCol="0" anchor="t">
            <a:spAutoFit/>
          </a:bodyPr>
          <a:lstStyle/>
          <a:p>
            <a:pPr algn="ctr">
              <a:lnSpc>
                <a:spcPts val="2897"/>
              </a:lnSpc>
            </a:pPr>
            <a:r>
              <a:rPr lang="en-US" sz="2069">
                <a:solidFill>
                  <a:srgbClr val="3E0F2F"/>
                </a:solidFill>
                <a:latin typeface="Canva Sans Bold"/>
              </a:rPr>
              <a:t>6.Which item was purchased first by the customer after they became a member?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928892" y="1809583"/>
            <a:ext cx="7895816" cy="3195250"/>
          </a:xfrm>
          <a:custGeom>
            <a:avLst/>
            <a:gdLst/>
            <a:ahLst/>
            <a:cxnLst/>
            <a:rect l="l" t="t" r="r" b="b"/>
            <a:pathLst>
              <a:path w="7895816" h="3195250">
                <a:moveTo>
                  <a:pt x="0" y="0"/>
                </a:moveTo>
                <a:lnTo>
                  <a:pt x="7895816" y="0"/>
                </a:lnTo>
                <a:lnTo>
                  <a:pt x="7895816" y="3195250"/>
                </a:lnTo>
                <a:lnTo>
                  <a:pt x="0" y="3195250"/>
                </a:lnTo>
                <a:lnTo>
                  <a:pt x="0" y="0"/>
                </a:lnTo>
                <a:close/>
              </a:path>
            </a:pathLst>
          </a:custGeom>
          <a:blipFill>
            <a:blip r:embed="rId2"/>
            <a:stretch>
              <a:fillRect l="-8766" t="-20400" r="-7840" b="-20968"/>
            </a:stretch>
          </a:blipFill>
        </p:spPr>
      </p:sp>
      <p:sp>
        <p:nvSpPr>
          <p:cNvPr id="3" name="Freeform 3"/>
          <p:cNvSpPr/>
          <p:nvPr/>
        </p:nvSpPr>
        <p:spPr>
          <a:xfrm>
            <a:off x="2046490" y="5275903"/>
            <a:ext cx="5660621" cy="1855941"/>
          </a:xfrm>
          <a:custGeom>
            <a:avLst/>
            <a:gdLst/>
            <a:ahLst/>
            <a:cxnLst/>
            <a:rect l="l" t="t" r="r" b="b"/>
            <a:pathLst>
              <a:path w="5660621" h="1855941">
                <a:moveTo>
                  <a:pt x="0" y="0"/>
                </a:moveTo>
                <a:lnTo>
                  <a:pt x="5660620" y="0"/>
                </a:lnTo>
                <a:lnTo>
                  <a:pt x="5660620" y="1855941"/>
                </a:lnTo>
                <a:lnTo>
                  <a:pt x="0" y="1855941"/>
                </a:lnTo>
                <a:lnTo>
                  <a:pt x="0" y="0"/>
                </a:lnTo>
                <a:close/>
              </a:path>
            </a:pathLst>
          </a:custGeom>
          <a:blipFill>
            <a:blip r:embed="rId3"/>
            <a:stretch>
              <a:fillRect l="-15895" t="-1145127" r="-98973" b="-88920"/>
            </a:stretch>
          </a:blipFill>
        </p:spPr>
      </p:sp>
      <p:sp>
        <p:nvSpPr>
          <p:cNvPr id="4" name="TextBox 4"/>
          <p:cNvSpPr txBox="1"/>
          <p:nvPr/>
        </p:nvSpPr>
        <p:spPr>
          <a:xfrm>
            <a:off x="213506" y="504012"/>
            <a:ext cx="9326588" cy="710670"/>
          </a:xfrm>
          <a:prstGeom prst="rect">
            <a:avLst/>
          </a:prstGeom>
        </p:spPr>
        <p:txBody>
          <a:bodyPr lIns="0" tIns="0" rIns="0" bIns="0" rtlCol="0" anchor="t">
            <a:spAutoFit/>
          </a:bodyPr>
          <a:lstStyle/>
          <a:p>
            <a:pPr algn="ctr">
              <a:lnSpc>
                <a:spcPts val="2897"/>
              </a:lnSpc>
            </a:pPr>
            <a:r>
              <a:rPr lang="en-US" sz="2069">
                <a:solidFill>
                  <a:srgbClr val="3E0F2F"/>
                </a:solidFill>
                <a:latin typeface="Canva Sans Bold"/>
              </a:rPr>
              <a:t>7.Which item was purchased just before the customer became a member?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1110879" y="1406344"/>
            <a:ext cx="7531842" cy="3176078"/>
          </a:xfrm>
          <a:custGeom>
            <a:avLst/>
            <a:gdLst/>
            <a:ahLst/>
            <a:cxnLst/>
            <a:rect l="l" t="t" r="r" b="b"/>
            <a:pathLst>
              <a:path w="7531842" h="3176078">
                <a:moveTo>
                  <a:pt x="0" y="0"/>
                </a:moveTo>
                <a:lnTo>
                  <a:pt x="7531842" y="0"/>
                </a:lnTo>
                <a:lnTo>
                  <a:pt x="7531842" y="3176078"/>
                </a:lnTo>
                <a:lnTo>
                  <a:pt x="0" y="3176078"/>
                </a:lnTo>
                <a:lnTo>
                  <a:pt x="0" y="0"/>
                </a:lnTo>
                <a:close/>
              </a:path>
            </a:pathLst>
          </a:custGeom>
          <a:blipFill>
            <a:blip r:embed="rId2"/>
            <a:stretch>
              <a:fillRect l="-9319" t="-22058" r="-9681" b="-23344"/>
            </a:stretch>
          </a:blipFill>
        </p:spPr>
      </p:sp>
      <p:sp>
        <p:nvSpPr>
          <p:cNvPr id="3" name="TextBox 3"/>
          <p:cNvSpPr txBox="1"/>
          <p:nvPr/>
        </p:nvSpPr>
        <p:spPr>
          <a:xfrm>
            <a:off x="153062" y="342215"/>
            <a:ext cx="9447476" cy="740510"/>
          </a:xfrm>
          <a:prstGeom prst="rect">
            <a:avLst/>
          </a:prstGeom>
        </p:spPr>
        <p:txBody>
          <a:bodyPr lIns="0" tIns="0" rIns="0" bIns="0" rtlCol="0" anchor="t">
            <a:spAutoFit/>
          </a:bodyPr>
          <a:lstStyle/>
          <a:p>
            <a:pPr algn="ctr">
              <a:lnSpc>
                <a:spcPts val="2983"/>
              </a:lnSpc>
              <a:spcBef>
                <a:spcPct val="0"/>
              </a:spcBef>
            </a:pPr>
            <a:r>
              <a:rPr lang="en-US" sz="2130">
                <a:solidFill>
                  <a:srgbClr val="3E0F2F"/>
                </a:solidFill>
                <a:latin typeface="Canva Sans Bold"/>
              </a:rPr>
              <a:t>8.What is the total items and amount spent for each member before they became a member?</a:t>
            </a:r>
          </a:p>
        </p:txBody>
      </p:sp>
      <p:sp>
        <p:nvSpPr>
          <p:cNvPr id="4" name="Freeform 4"/>
          <p:cNvSpPr/>
          <p:nvPr/>
        </p:nvSpPr>
        <p:spPr>
          <a:xfrm>
            <a:off x="1701268" y="4906272"/>
            <a:ext cx="6351063" cy="1677639"/>
          </a:xfrm>
          <a:custGeom>
            <a:avLst/>
            <a:gdLst/>
            <a:ahLst/>
            <a:cxnLst/>
            <a:rect l="l" t="t" r="r" b="b"/>
            <a:pathLst>
              <a:path w="6351063" h="1677639">
                <a:moveTo>
                  <a:pt x="0" y="0"/>
                </a:moveTo>
                <a:lnTo>
                  <a:pt x="6351064" y="0"/>
                </a:lnTo>
                <a:lnTo>
                  <a:pt x="6351064" y="1677639"/>
                </a:lnTo>
                <a:lnTo>
                  <a:pt x="0" y="1677639"/>
                </a:lnTo>
                <a:lnTo>
                  <a:pt x="0" y="0"/>
                </a:lnTo>
                <a:close/>
              </a:path>
            </a:pathLst>
          </a:custGeom>
          <a:blipFill>
            <a:blip r:embed="rId3"/>
            <a:stretch>
              <a:fillRect l="-15885" t="-1359707" r="-82671" b="-114488"/>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2902052" y="5376500"/>
            <a:ext cx="3949496" cy="1742425"/>
          </a:xfrm>
          <a:custGeom>
            <a:avLst/>
            <a:gdLst/>
            <a:ahLst/>
            <a:cxnLst/>
            <a:rect l="l" t="t" r="r" b="b"/>
            <a:pathLst>
              <a:path w="3949496" h="1742425">
                <a:moveTo>
                  <a:pt x="0" y="0"/>
                </a:moveTo>
                <a:lnTo>
                  <a:pt x="3949496" y="0"/>
                </a:lnTo>
                <a:lnTo>
                  <a:pt x="3949496" y="1742425"/>
                </a:lnTo>
                <a:lnTo>
                  <a:pt x="0" y="1742425"/>
                </a:lnTo>
                <a:lnTo>
                  <a:pt x="0" y="0"/>
                </a:lnTo>
                <a:close/>
              </a:path>
            </a:pathLst>
          </a:custGeom>
          <a:blipFill>
            <a:blip r:embed="rId2"/>
            <a:stretch>
              <a:fillRect l="-24450" t="-1231732" r="-160033" b="-95935"/>
            </a:stretch>
          </a:blipFill>
        </p:spPr>
      </p:sp>
      <p:sp>
        <p:nvSpPr>
          <p:cNvPr id="3" name="Freeform 3"/>
          <p:cNvSpPr/>
          <p:nvPr/>
        </p:nvSpPr>
        <p:spPr>
          <a:xfrm>
            <a:off x="1380255" y="1460993"/>
            <a:ext cx="6993090" cy="3580799"/>
          </a:xfrm>
          <a:custGeom>
            <a:avLst/>
            <a:gdLst/>
            <a:ahLst/>
            <a:cxnLst/>
            <a:rect l="l" t="t" r="r" b="b"/>
            <a:pathLst>
              <a:path w="6993090" h="3580799">
                <a:moveTo>
                  <a:pt x="0" y="0"/>
                </a:moveTo>
                <a:lnTo>
                  <a:pt x="6993090" y="0"/>
                </a:lnTo>
                <a:lnTo>
                  <a:pt x="6993090" y="3580799"/>
                </a:lnTo>
                <a:lnTo>
                  <a:pt x="0" y="3580799"/>
                </a:lnTo>
                <a:lnTo>
                  <a:pt x="0" y="0"/>
                </a:lnTo>
                <a:close/>
              </a:path>
            </a:pathLst>
          </a:custGeom>
          <a:blipFill>
            <a:blip r:embed="rId3"/>
            <a:stretch>
              <a:fillRect l="-9473" t="-19246" r="-9835" b="-17952"/>
            </a:stretch>
          </a:blipFill>
        </p:spPr>
      </p:sp>
      <p:sp>
        <p:nvSpPr>
          <p:cNvPr id="4" name="TextBox 4"/>
          <p:cNvSpPr txBox="1"/>
          <p:nvPr/>
        </p:nvSpPr>
        <p:spPr>
          <a:xfrm>
            <a:off x="0" y="342215"/>
            <a:ext cx="9753600" cy="1118778"/>
          </a:xfrm>
          <a:prstGeom prst="rect">
            <a:avLst/>
          </a:prstGeom>
        </p:spPr>
        <p:txBody>
          <a:bodyPr lIns="0" tIns="0" rIns="0" bIns="0" rtlCol="0" anchor="t">
            <a:spAutoFit/>
          </a:bodyPr>
          <a:lstStyle/>
          <a:p>
            <a:pPr algn="ctr">
              <a:lnSpc>
                <a:spcPts val="2983"/>
              </a:lnSpc>
              <a:spcBef>
                <a:spcPct val="0"/>
              </a:spcBef>
            </a:pPr>
            <a:r>
              <a:rPr lang="en-US" sz="2130">
                <a:solidFill>
                  <a:srgbClr val="3E0F2F"/>
                </a:solidFill>
                <a:latin typeface="Canva Sans Bold"/>
              </a:rPr>
              <a:t>9.If each $1 spent equates to 10 points and sushi has a 2x points multiplier - how many points would each customer have?</a:t>
            </a:r>
          </a:p>
          <a:p>
            <a:pPr algn="ctr">
              <a:lnSpc>
                <a:spcPts val="2983"/>
              </a:lnSpc>
              <a:spcBef>
                <a:spcPct val="0"/>
              </a:spcBef>
            </a:pPr>
            <a:endParaRPr lang="en-US" sz="2130">
              <a:solidFill>
                <a:srgbClr val="3E0F2F"/>
              </a:solidFill>
              <a:latin typeface="Canva Sans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3044550" y="5495134"/>
            <a:ext cx="3664501" cy="1664462"/>
          </a:xfrm>
          <a:custGeom>
            <a:avLst/>
            <a:gdLst/>
            <a:ahLst/>
            <a:cxnLst/>
            <a:rect l="l" t="t" r="r" b="b"/>
            <a:pathLst>
              <a:path w="3664501" h="1664462">
                <a:moveTo>
                  <a:pt x="0" y="0"/>
                </a:moveTo>
                <a:lnTo>
                  <a:pt x="3664500" y="0"/>
                </a:lnTo>
                <a:lnTo>
                  <a:pt x="3664500" y="1664462"/>
                </a:lnTo>
                <a:lnTo>
                  <a:pt x="0" y="1664462"/>
                </a:lnTo>
                <a:lnTo>
                  <a:pt x="0" y="0"/>
                </a:lnTo>
                <a:close/>
              </a:path>
            </a:pathLst>
          </a:custGeom>
          <a:blipFill>
            <a:blip r:embed="rId2"/>
            <a:stretch>
              <a:fillRect l="-30536" t="-1560310" r="-293877" b="-123734"/>
            </a:stretch>
          </a:blipFill>
        </p:spPr>
      </p:sp>
      <p:sp>
        <p:nvSpPr>
          <p:cNvPr id="3" name="Freeform 3"/>
          <p:cNvSpPr/>
          <p:nvPr/>
        </p:nvSpPr>
        <p:spPr>
          <a:xfrm>
            <a:off x="985508" y="1675806"/>
            <a:ext cx="7782583" cy="3600253"/>
          </a:xfrm>
          <a:custGeom>
            <a:avLst/>
            <a:gdLst/>
            <a:ahLst/>
            <a:cxnLst/>
            <a:rect l="l" t="t" r="r" b="b"/>
            <a:pathLst>
              <a:path w="7782583" h="3600253">
                <a:moveTo>
                  <a:pt x="0" y="0"/>
                </a:moveTo>
                <a:lnTo>
                  <a:pt x="7782584" y="0"/>
                </a:lnTo>
                <a:lnTo>
                  <a:pt x="7782584" y="3600253"/>
                </a:lnTo>
                <a:lnTo>
                  <a:pt x="0" y="3600253"/>
                </a:lnTo>
                <a:lnTo>
                  <a:pt x="0" y="0"/>
                </a:lnTo>
                <a:close/>
              </a:path>
            </a:pathLst>
          </a:custGeom>
          <a:blipFill>
            <a:blip r:embed="rId3"/>
            <a:stretch>
              <a:fillRect l="-7181" t="-16363" r="-7237" b="-14447"/>
            </a:stretch>
          </a:blipFill>
        </p:spPr>
      </p:sp>
      <p:sp>
        <p:nvSpPr>
          <p:cNvPr id="4" name="TextBox 4"/>
          <p:cNvSpPr txBox="1"/>
          <p:nvPr/>
        </p:nvSpPr>
        <p:spPr>
          <a:xfrm>
            <a:off x="0" y="342215"/>
            <a:ext cx="9753600" cy="1118778"/>
          </a:xfrm>
          <a:prstGeom prst="rect">
            <a:avLst/>
          </a:prstGeom>
        </p:spPr>
        <p:txBody>
          <a:bodyPr lIns="0" tIns="0" rIns="0" bIns="0" rtlCol="0" anchor="t">
            <a:spAutoFit/>
          </a:bodyPr>
          <a:lstStyle/>
          <a:p>
            <a:pPr algn="ctr">
              <a:lnSpc>
                <a:spcPts val="2983"/>
              </a:lnSpc>
              <a:spcBef>
                <a:spcPct val="0"/>
              </a:spcBef>
            </a:pPr>
            <a:r>
              <a:rPr lang="en-US" sz="2130">
                <a:solidFill>
                  <a:srgbClr val="3E0F2F"/>
                </a:solidFill>
                <a:latin typeface="Canva Sans Bold"/>
              </a:rPr>
              <a:t>10.In the first week after a customer joins the program (including their join date) they earn 2x points on all items, not just sushi - how many points do customer A and B have at the end of January?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4" name="TextBox 4"/>
          <p:cNvSpPr txBox="1"/>
          <p:nvPr/>
        </p:nvSpPr>
        <p:spPr>
          <a:xfrm>
            <a:off x="1304140" y="65761"/>
            <a:ext cx="3005239" cy="447489"/>
          </a:xfrm>
          <a:prstGeom prst="rect">
            <a:avLst/>
          </a:prstGeom>
        </p:spPr>
        <p:txBody>
          <a:bodyPr lIns="0" tIns="0" rIns="0" bIns="0" rtlCol="0" anchor="t">
            <a:spAutoFit/>
          </a:bodyPr>
          <a:lstStyle/>
          <a:p>
            <a:pPr algn="ctr">
              <a:lnSpc>
                <a:spcPts val="3680"/>
              </a:lnSpc>
              <a:spcBef>
                <a:spcPct val="0"/>
              </a:spcBef>
            </a:pPr>
            <a:r>
              <a:rPr lang="en-US" sz="2628">
                <a:solidFill>
                  <a:srgbClr val="000000"/>
                </a:solidFill>
                <a:latin typeface="Canva Sans Bold"/>
              </a:rPr>
              <a:t>Bonus Questions : </a:t>
            </a:r>
          </a:p>
        </p:txBody>
      </p:sp>
      <p:sp>
        <p:nvSpPr>
          <p:cNvPr id="5" name="TextBox 5"/>
          <p:cNvSpPr txBox="1"/>
          <p:nvPr/>
        </p:nvSpPr>
        <p:spPr>
          <a:xfrm>
            <a:off x="4534383" y="112991"/>
            <a:ext cx="2857017" cy="384721"/>
          </a:xfrm>
          <a:prstGeom prst="rect">
            <a:avLst/>
          </a:prstGeom>
        </p:spPr>
        <p:txBody>
          <a:bodyPr wrap="square" lIns="0" tIns="0" rIns="0" bIns="0" rtlCol="0" anchor="t">
            <a:spAutoFit/>
          </a:bodyPr>
          <a:lstStyle/>
          <a:p>
            <a:pPr algn="ctr">
              <a:lnSpc>
                <a:spcPts val="3017"/>
              </a:lnSpc>
              <a:spcBef>
                <a:spcPct val="0"/>
              </a:spcBef>
            </a:pPr>
            <a:r>
              <a:rPr lang="en-US" sz="2155" dirty="0">
                <a:solidFill>
                  <a:srgbClr val="3E0F2F"/>
                </a:solidFill>
                <a:latin typeface="Canva Sans Bold"/>
              </a:rPr>
              <a:t>Join All The Things</a:t>
            </a:r>
          </a:p>
        </p:txBody>
      </p:sp>
      <p:pic>
        <p:nvPicPr>
          <p:cNvPr id="7" name="Picture 6"/>
          <p:cNvPicPr>
            <a:picLocks noChangeAspect="1"/>
          </p:cNvPicPr>
          <p:nvPr/>
        </p:nvPicPr>
        <p:blipFill rotWithShape="1">
          <a:blip r:embed="rId2"/>
          <a:srcRect l="7732" t="11670" r="7314" b="11831"/>
          <a:stretch/>
        </p:blipFill>
        <p:spPr>
          <a:xfrm>
            <a:off x="385079" y="685800"/>
            <a:ext cx="6091921" cy="3489547"/>
          </a:xfrm>
          <a:prstGeom prst="rect">
            <a:avLst/>
          </a:prstGeom>
        </p:spPr>
      </p:pic>
      <p:pic>
        <p:nvPicPr>
          <p:cNvPr id="8" name="Picture 7"/>
          <p:cNvPicPr>
            <a:picLocks noChangeAspect="1"/>
          </p:cNvPicPr>
          <p:nvPr/>
        </p:nvPicPr>
        <p:blipFill rotWithShape="1">
          <a:blip r:embed="rId3"/>
          <a:srcRect l="8430" t="75861" r="23334" b="6843"/>
          <a:stretch/>
        </p:blipFill>
        <p:spPr>
          <a:xfrm>
            <a:off x="4648200" y="4278434"/>
            <a:ext cx="5029200" cy="29506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4" name="TextBox 4"/>
          <p:cNvSpPr txBox="1"/>
          <p:nvPr/>
        </p:nvSpPr>
        <p:spPr>
          <a:xfrm>
            <a:off x="1777200" y="60797"/>
            <a:ext cx="3005239" cy="447489"/>
          </a:xfrm>
          <a:prstGeom prst="rect">
            <a:avLst/>
          </a:prstGeom>
        </p:spPr>
        <p:txBody>
          <a:bodyPr lIns="0" tIns="0" rIns="0" bIns="0" rtlCol="0" anchor="t">
            <a:spAutoFit/>
          </a:bodyPr>
          <a:lstStyle/>
          <a:p>
            <a:pPr algn="ctr">
              <a:lnSpc>
                <a:spcPts val="3680"/>
              </a:lnSpc>
              <a:spcBef>
                <a:spcPct val="0"/>
              </a:spcBef>
            </a:pPr>
            <a:r>
              <a:rPr lang="en-US" sz="2628">
                <a:solidFill>
                  <a:srgbClr val="000000"/>
                </a:solidFill>
                <a:latin typeface="Canva Sans Bold"/>
              </a:rPr>
              <a:t>Bonus Questions : </a:t>
            </a:r>
          </a:p>
        </p:txBody>
      </p:sp>
      <p:sp>
        <p:nvSpPr>
          <p:cNvPr id="5" name="TextBox 5"/>
          <p:cNvSpPr txBox="1"/>
          <p:nvPr/>
        </p:nvSpPr>
        <p:spPr>
          <a:xfrm>
            <a:off x="4876800" y="123565"/>
            <a:ext cx="2819400" cy="384721"/>
          </a:xfrm>
          <a:prstGeom prst="rect">
            <a:avLst/>
          </a:prstGeom>
        </p:spPr>
        <p:txBody>
          <a:bodyPr wrap="square" lIns="0" tIns="0" rIns="0" bIns="0" rtlCol="0" anchor="t">
            <a:spAutoFit/>
          </a:bodyPr>
          <a:lstStyle/>
          <a:p>
            <a:pPr algn="ctr">
              <a:lnSpc>
                <a:spcPts val="3017"/>
              </a:lnSpc>
              <a:spcBef>
                <a:spcPct val="0"/>
              </a:spcBef>
            </a:pPr>
            <a:r>
              <a:rPr lang="en-US" sz="2155" dirty="0">
                <a:solidFill>
                  <a:srgbClr val="3E0F2F"/>
                </a:solidFill>
                <a:latin typeface="Canva Sans Bold"/>
              </a:rPr>
              <a:t>Rank All The Things</a:t>
            </a:r>
          </a:p>
        </p:txBody>
      </p:sp>
      <p:pic>
        <p:nvPicPr>
          <p:cNvPr id="6" name="Picture 5"/>
          <p:cNvPicPr>
            <a:picLocks noChangeAspect="1"/>
          </p:cNvPicPr>
          <p:nvPr/>
        </p:nvPicPr>
        <p:blipFill rotWithShape="1">
          <a:blip r:embed="rId2"/>
          <a:srcRect l="7510" t="10198" r="7669" b="10482"/>
          <a:stretch/>
        </p:blipFill>
        <p:spPr>
          <a:xfrm>
            <a:off x="304800" y="714008"/>
            <a:ext cx="4800600" cy="3500438"/>
          </a:xfrm>
          <a:prstGeom prst="rect">
            <a:avLst/>
          </a:prstGeom>
        </p:spPr>
      </p:pic>
      <p:pic>
        <p:nvPicPr>
          <p:cNvPr id="7" name="Picture 6"/>
          <p:cNvPicPr>
            <a:picLocks noChangeAspect="1"/>
          </p:cNvPicPr>
          <p:nvPr/>
        </p:nvPicPr>
        <p:blipFill rotWithShape="1">
          <a:blip r:embed="rId3"/>
          <a:srcRect l="6558" t="76918" r="10959" b="6416"/>
          <a:stretch/>
        </p:blipFill>
        <p:spPr>
          <a:xfrm>
            <a:off x="4267200" y="4265245"/>
            <a:ext cx="5416482" cy="2973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TextBox 2"/>
          <p:cNvSpPr txBox="1"/>
          <p:nvPr/>
        </p:nvSpPr>
        <p:spPr>
          <a:xfrm>
            <a:off x="731520" y="2172392"/>
            <a:ext cx="8290560" cy="3037091"/>
          </a:xfrm>
          <a:prstGeom prst="rect">
            <a:avLst/>
          </a:prstGeom>
        </p:spPr>
        <p:txBody>
          <a:bodyPr lIns="0" tIns="0" rIns="0" bIns="0" rtlCol="0" anchor="t">
            <a:spAutoFit/>
          </a:bodyPr>
          <a:lstStyle/>
          <a:p>
            <a:pPr algn="ctr">
              <a:lnSpc>
                <a:spcPts val="11473"/>
              </a:lnSpc>
            </a:pPr>
            <a:r>
              <a:rPr lang="en-US" sz="10927">
                <a:solidFill>
                  <a:srgbClr val="000000"/>
                </a:solidFill>
                <a:latin typeface="Bodoni FLF"/>
              </a:rPr>
              <a:t>THANK </a:t>
            </a:r>
          </a:p>
          <a:p>
            <a:pPr algn="ctr">
              <a:lnSpc>
                <a:spcPts val="11473"/>
              </a:lnSpc>
            </a:pPr>
            <a:r>
              <a:rPr lang="en-US" sz="10927">
                <a:solidFill>
                  <a:srgbClr val="000000"/>
                </a:solidFill>
                <a:latin typeface="Bodoni FLF"/>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TextBox 2"/>
          <p:cNvSpPr txBox="1"/>
          <p:nvPr/>
        </p:nvSpPr>
        <p:spPr>
          <a:xfrm>
            <a:off x="365760" y="1146832"/>
            <a:ext cx="9022080" cy="3570146"/>
          </a:xfrm>
          <a:prstGeom prst="rect">
            <a:avLst/>
          </a:prstGeom>
        </p:spPr>
        <p:txBody>
          <a:bodyPr lIns="0" tIns="0" rIns="0" bIns="0" rtlCol="0" anchor="t">
            <a:spAutoFit/>
          </a:bodyPr>
          <a:lstStyle/>
          <a:p>
            <a:pPr algn="ctr">
              <a:lnSpc>
                <a:spcPts val="3235"/>
              </a:lnSpc>
              <a:spcBef>
                <a:spcPct val="0"/>
              </a:spcBef>
            </a:pPr>
            <a:r>
              <a:rPr lang="en-US" sz="2311" u="sng">
                <a:solidFill>
                  <a:srgbClr val="000000"/>
                </a:solidFill>
                <a:latin typeface="Canva Sans Bold"/>
              </a:rPr>
              <a:t>INTRODUCTION</a:t>
            </a:r>
          </a:p>
          <a:p>
            <a:pPr algn="ctr">
              <a:lnSpc>
                <a:spcPts val="2782"/>
              </a:lnSpc>
              <a:spcBef>
                <a:spcPct val="0"/>
              </a:spcBef>
            </a:pPr>
            <a:endParaRPr lang="en-US" sz="2311" u="sng">
              <a:solidFill>
                <a:srgbClr val="000000"/>
              </a:solidFill>
              <a:latin typeface="Canva Sans Bold"/>
            </a:endParaRPr>
          </a:p>
          <a:p>
            <a:pPr algn="just">
              <a:lnSpc>
                <a:spcPts val="2782"/>
              </a:lnSpc>
              <a:spcBef>
                <a:spcPct val="0"/>
              </a:spcBef>
            </a:pPr>
            <a:r>
              <a:rPr lang="en-US" sz="1987">
                <a:solidFill>
                  <a:srgbClr val="000000"/>
                </a:solidFill>
                <a:latin typeface="Canva Sans"/>
              </a:rPr>
              <a:t>Danny seriously loves Japanese food so in the beginning of 2021, he decides to embark upon a risky venture and opens up a cute little restaurant that sells his 3 favourite foods: sushi, curry and ramen.</a:t>
            </a:r>
          </a:p>
          <a:p>
            <a:pPr algn="just">
              <a:lnSpc>
                <a:spcPts val="2782"/>
              </a:lnSpc>
              <a:spcBef>
                <a:spcPct val="0"/>
              </a:spcBef>
            </a:pPr>
            <a:endParaRPr lang="en-US" sz="1987">
              <a:solidFill>
                <a:srgbClr val="000000"/>
              </a:solidFill>
              <a:latin typeface="Canva Sans"/>
            </a:endParaRPr>
          </a:p>
          <a:p>
            <a:pPr algn="just">
              <a:lnSpc>
                <a:spcPts val="2782"/>
              </a:lnSpc>
              <a:spcBef>
                <a:spcPct val="0"/>
              </a:spcBef>
            </a:pPr>
            <a:r>
              <a:rPr lang="en-US" sz="1987">
                <a:solidFill>
                  <a:srgbClr val="000000"/>
                </a:solidFill>
                <a:latin typeface="Canva Sans"/>
              </a:rPr>
              <a:t>Danny’s Diner is in need of your assistance to help the restaurant stay afloat - the restaurant has captured some very basic data from their few months of operation but have no idea how to use their data to help them run the business.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TextBox 2"/>
          <p:cNvSpPr txBox="1"/>
          <p:nvPr/>
        </p:nvSpPr>
        <p:spPr>
          <a:xfrm>
            <a:off x="315191" y="955464"/>
            <a:ext cx="9123218" cy="4826537"/>
          </a:xfrm>
          <a:prstGeom prst="rect">
            <a:avLst/>
          </a:prstGeom>
        </p:spPr>
        <p:txBody>
          <a:bodyPr lIns="0" tIns="0" rIns="0" bIns="0" rtlCol="0" anchor="t">
            <a:spAutoFit/>
          </a:bodyPr>
          <a:lstStyle/>
          <a:p>
            <a:pPr algn="ctr">
              <a:lnSpc>
                <a:spcPts val="2913"/>
              </a:lnSpc>
              <a:spcBef>
                <a:spcPct val="0"/>
              </a:spcBef>
            </a:pPr>
            <a:r>
              <a:rPr lang="en-US" sz="2080" u="sng">
                <a:solidFill>
                  <a:srgbClr val="000000"/>
                </a:solidFill>
                <a:latin typeface="Canva Sans Bold"/>
              </a:rPr>
              <a:t>PROBLEM STATEMENT</a:t>
            </a:r>
          </a:p>
          <a:p>
            <a:pPr algn="ctr">
              <a:lnSpc>
                <a:spcPts val="2401"/>
              </a:lnSpc>
              <a:spcBef>
                <a:spcPct val="0"/>
              </a:spcBef>
            </a:pPr>
            <a:endParaRPr lang="en-US" sz="2080" u="sng">
              <a:solidFill>
                <a:srgbClr val="000000"/>
              </a:solidFill>
              <a:latin typeface="Canva Sans Bold"/>
            </a:endParaRPr>
          </a:p>
          <a:p>
            <a:pPr algn="just">
              <a:lnSpc>
                <a:spcPts val="2528"/>
              </a:lnSpc>
              <a:spcBef>
                <a:spcPct val="0"/>
              </a:spcBef>
            </a:pPr>
            <a:r>
              <a:rPr lang="en-US" sz="1805">
                <a:solidFill>
                  <a:srgbClr val="000000"/>
                </a:solidFill>
                <a:latin typeface="Canva Sans"/>
              </a:rPr>
              <a:t>Danny wants to use the data to answer a few simple questions about his customers, especially about their visiting patterns, how much money they’ve spent and also which menu items are their favourite. Having this deeper connection with his customers will help him deliver a better and more personalised experience for his loyal customers.</a:t>
            </a:r>
          </a:p>
          <a:p>
            <a:pPr algn="just">
              <a:lnSpc>
                <a:spcPts val="2528"/>
              </a:lnSpc>
              <a:spcBef>
                <a:spcPct val="0"/>
              </a:spcBef>
            </a:pPr>
            <a:endParaRPr lang="en-US" sz="1805">
              <a:solidFill>
                <a:srgbClr val="000000"/>
              </a:solidFill>
              <a:latin typeface="Canva Sans"/>
            </a:endParaRPr>
          </a:p>
          <a:p>
            <a:pPr algn="just">
              <a:lnSpc>
                <a:spcPts val="2528"/>
              </a:lnSpc>
              <a:spcBef>
                <a:spcPct val="0"/>
              </a:spcBef>
            </a:pPr>
            <a:r>
              <a:rPr lang="en-US" sz="1805">
                <a:solidFill>
                  <a:srgbClr val="000000"/>
                </a:solidFill>
                <a:latin typeface="Canva Sans"/>
              </a:rPr>
              <a:t>He plans on using these insights to help him decide whether he should expand the existing customer loyalty program - additionally he needs help to generate some basic datasets so his team can easily inspect the data without needing to use SQL.</a:t>
            </a:r>
          </a:p>
          <a:p>
            <a:pPr algn="just">
              <a:lnSpc>
                <a:spcPts val="2528"/>
              </a:lnSpc>
              <a:spcBef>
                <a:spcPct val="0"/>
              </a:spcBef>
            </a:pPr>
            <a:endParaRPr lang="en-US" sz="1805">
              <a:solidFill>
                <a:srgbClr val="000000"/>
              </a:solidFill>
              <a:latin typeface="Canva Sans"/>
            </a:endParaRPr>
          </a:p>
          <a:p>
            <a:pPr algn="just">
              <a:lnSpc>
                <a:spcPts val="2528"/>
              </a:lnSpc>
              <a:spcBef>
                <a:spcPct val="0"/>
              </a:spcBef>
            </a:pPr>
            <a:r>
              <a:rPr lang="en-US" sz="1805">
                <a:solidFill>
                  <a:srgbClr val="000000"/>
                </a:solidFill>
                <a:latin typeface="Canva Sans"/>
              </a:rPr>
              <a:t>Danny has provided you with a sample of his overall customer data due to privacy issues - but he hopes that these examples are enough for you to write fully functioning SQL queries to help him answer his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275414" y="994585"/>
            <a:ext cx="3145280" cy="6066200"/>
          </a:xfrm>
          <a:custGeom>
            <a:avLst/>
            <a:gdLst/>
            <a:ahLst/>
            <a:cxnLst/>
            <a:rect l="l" t="t" r="r" b="b"/>
            <a:pathLst>
              <a:path w="3145280" h="6066200">
                <a:moveTo>
                  <a:pt x="0" y="0"/>
                </a:moveTo>
                <a:lnTo>
                  <a:pt x="3145280" y="0"/>
                </a:lnTo>
                <a:lnTo>
                  <a:pt x="3145280" y="6066200"/>
                </a:lnTo>
                <a:lnTo>
                  <a:pt x="0" y="6066200"/>
                </a:lnTo>
                <a:lnTo>
                  <a:pt x="0" y="0"/>
                </a:lnTo>
                <a:close/>
              </a:path>
            </a:pathLst>
          </a:custGeom>
          <a:blipFill>
            <a:blip r:embed="rId2"/>
            <a:stretch>
              <a:fillRect l="-207025" t="-34613" r="-213042" b="-17065"/>
            </a:stretch>
          </a:blipFill>
        </p:spPr>
      </p:sp>
      <p:sp>
        <p:nvSpPr>
          <p:cNvPr id="3" name="Freeform 3"/>
          <p:cNvSpPr/>
          <p:nvPr/>
        </p:nvSpPr>
        <p:spPr>
          <a:xfrm>
            <a:off x="4979939" y="4635350"/>
            <a:ext cx="4144423" cy="2303787"/>
          </a:xfrm>
          <a:custGeom>
            <a:avLst/>
            <a:gdLst/>
            <a:ahLst/>
            <a:cxnLst/>
            <a:rect l="l" t="t" r="r" b="b"/>
            <a:pathLst>
              <a:path w="4144423" h="2303787">
                <a:moveTo>
                  <a:pt x="0" y="0"/>
                </a:moveTo>
                <a:lnTo>
                  <a:pt x="4144423" y="0"/>
                </a:lnTo>
                <a:lnTo>
                  <a:pt x="4144423" y="2303787"/>
                </a:lnTo>
                <a:lnTo>
                  <a:pt x="0" y="2303787"/>
                </a:lnTo>
                <a:lnTo>
                  <a:pt x="0" y="0"/>
                </a:lnTo>
                <a:close/>
              </a:path>
            </a:pathLst>
          </a:custGeom>
          <a:blipFill>
            <a:blip r:embed="rId3"/>
            <a:stretch>
              <a:fillRect l="-223603" t="-237266" r="-229576" b="-222504"/>
            </a:stretch>
          </a:blipFill>
        </p:spPr>
      </p:sp>
      <p:sp>
        <p:nvSpPr>
          <p:cNvPr id="4" name="Freeform 4"/>
          <p:cNvSpPr/>
          <p:nvPr/>
        </p:nvSpPr>
        <p:spPr>
          <a:xfrm>
            <a:off x="5374143" y="1723392"/>
            <a:ext cx="3081266" cy="1696965"/>
          </a:xfrm>
          <a:custGeom>
            <a:avLst/>
            <a:gdLst/>
            <a:ahLst/>
            <a:cxnLst/>
            <a:rect l="l" t="t" r="r" b="b"/>
            <a:pathLst>
              <a:path w="3081266" h="1696965">
                <a:moveTo>
                  <a:pt x="0" y="0"/>
                </a:moveTo>
                <a:lnTo>
                  <a:pt x="3081266" y="0"/>
                </a:lnTo>
                <a:lnTo>
                  <a:pt x="3081266" y="1696965"/>
                </a:lnTo>
                <a:lnTo>
                  <a:pt x="0" y="1696965"/>
                </a:lnTo>
                <a:lnTo>
                  <a:pt x="0" y="0"/>
                </a:lnTo>
                <a:close/>
              </a:path>
            </a:pathLst>
          </a:custGeom>
          <a:blipFill>
            <a:blip r:embed="rId3"/>
            <a:stretch>
              <a:fillRect l="-317218" t="-550642" r="-326561" b="-109024"/>
            </a:stretch>
          </a:blipFill>
        </p:spPr>
      </p:sp>
      <p:sp>
        <p:nvSpPr>
          <p:cNvPr id="5" name="TextBox 5"/>
          <p:cNvSpPr txBox="1"/>
          <p:nvPr/>
        </p:nvSpPr>
        <p:spPr>
          <a:xfrm>
            <a:off x="307421" y="526097"/>
            <a:ext cx="3081266"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Canva Sans Bold"/>
              </a:rPr>
              <a:t>Sales</a:t>
            </a:r>
          </a:p>
        </p:txBody>
      </p:sp>
      <p:sp>
        <p:nvSpPr>
          <p:cNvPr id="6" name="TextBox 6"/>
          <p:cNvSpPr txBox="1"/>
          <p:nvPr/>
        </p:nvSpPr>
        <p:spPr>
          <a:xfrm>
            <a:off x="5374143" y="1196891"/>
            <a:ext cx="3081266"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Canva Sans Bold"/>
              </a:rPr>
              <a:t>Members</a:t>
            </a:r>
          </a:p>
        </p:txBody>
      </p:sp>
      <p:sp>
        <p:nvSpPr>
          <p:cNvPr id="7" name="TextBox 7"/>
          <p:cNvSpPr txBox="1"/>
          <p:nvPr/>
        </p:nvSpPr>
        <p:spPr>
          <a:xfrm>
            <a:off x="5511518" y="4126960"/>
            <a:ext cx="3081266"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Canva Sans Bold"/>
              </a:rPr>
              <a:t>Menu</a:t>
            </a:r>
          </a:p>
        </p:txBody>
      </p:sp>
      <p:sp>
        <p:nvSpPr>
          <p:cNvPr id="8" name="TextBox 8"/>
          <p:cNvSpPr txBox="1"/>
          <p:nvPr/>
        </p:nvSpPr>
        <p:spPr>
          <a:xfrm>
            <a:off x="4270185" y="129363"/>
            <a:ext cx="1213231" cy="434834"/>
          </a:xfrm>
          <a:prstGeom prst="rect">
            <a:avLst/>
          </a:prstGeom>
        </p:spPr>
        <p:txBody>
          <a:bodyPr lIns="0" tIns="0" rIns="0" bIns="0" rtlCol="0" anchor="t">
            <a:spAutoFit/>
          </a:bodyPr>
          <a:lstStyle/>
          <a:p>
            <a:pPr algn="ctr">
              <a:lnSpc>
                <a:spcPts val="3528"/>
              </a:lnSpc>
              <a:spcBef>
                <a:spcPct val="0"/>
              </a:spcBef>
            </a:pPr>
            <a:r>
              <a:rPr lang="en-US" sz="2520" u="sng">
                <a:solidFill>
                  <a:srgbClr val="000000"/>
                </a:solidFill>
                <a:latin typeface="Canva Sans Bold"/>
              </a:rPr>
              <a:t>TABLES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0" y="2010494"/>
            <a:ext cx="9753600" cy="4774131"/>
          </a:xfrm>
          <a:custGeom>
            <a:avLst/>
            <a:gdLst/>
            <a:ahLst/>
            <a:cxnLst/>
            <a:rect l="l" t="t" r="r" b="b"/>
            <a:pathLst>
              <a:path w="9753600" h="4774131">
                <a:moveTo>
                  <a:pt x="0" y="0"/>
                </a:moveTo>
                <a:lnTo>
                  <a:pt x="9753600" y="0"/>
                </a:lnTo>
                <a:lnTo>
                  <a:pt x="9753600" y="4774131"/>
                </a:lnTo>
                <a:lnTo>
                  <a:pt x="0" y="4774131"/>
                </a:lnTo>
                <a:lnTo>
                  <a:pt x="0" y="0"/>
                </a:lnTo>
                <a:close/>
              </a:path>
            </a:pathLst>
          </a:custGeom>
          <a:blipFill>
            <a:blip r:embed="rId2"/>
            <a:stretch>
              <a:fillRect l="-86516" t="-82421" r="-33463" b="-70378"/>
            </a:stretch>
          </a:blipFill>
        </p:spPr>
      </p:sp>
      <p:sp>
        <p:nvSpPr>
          <p:cNvPr id="3" name="TextBox 3"/>
          <p:cNvSpPr txBox="1"/>
          <p:nvPr/>
        </p:nvSpPr>
        <p:spPr>
          <a:xfrm>
            <a:off x="2259985" y="683895"/>
            <a:ext cx="5233631" cy="422275"/>
          </a:xfrm>
          <a:prstGeom prst="rect">
            <a:avLst/>
          </a:prstGeom>
        </p:spPr>
        <p:txBody>
          <a:bodyPr lIns="0" tIns="0" rIns="0" bIns="0" rtlCol="0" anchor="t">
            <a:spAutoFit/>
          </a:bodyPr>
          <a:lstStyle/>
          <a:p>
            <a:pPr algn="ctr">
              <a:lnSpc>
                <a:spcPts val="3499"/>
              </a:lnSpc>
              <a:spcBef>
                <a:spcPct val="0"/>
              </a:spcBef>
            </a:pPr>
            <a:r>
              <a:rPr lang="en-US" sz="2499" u="sng">
                <a:solidFill>
                  <a:srgbClr val="000000"/>
                </a:solidFill>
                <a:latin typeface="Canva Sans Bold"/>
              </a:rPr>
              <a:t>ENTITY RELATIONSHIP DIAGRAM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1693309" y="1054721"/>
            <a:ext cx="6366982" cy="2755546"/>
          </a:xfrm>
          <a:custGeom>
            <a:avLst/>
            <a:gdLst/>
            <a:ahLst/>
            <a:cxnLst/>
            <a:rect l="l" t="t" r="r" b="b"/>
            <a:pathLst>
              <a:path w="6366982" h="2755546">
                <a:moveTo>
                  <a:pt x="0" y="0"/>
                </a:moveTo>
                <a:lnTo>
                  <a:pt x="6366982" y="0"/>
                </a:lnTo>
                <a:lnTo>
                  <a:pt x="6366982" y="2755547"/>
                </a:lnTo>
                <a:lnTo>
                  <a:pt x="0" y="2755547"/>
                </a:lnTo>
                <a:lnTo>
                  <a:pt x="0" y="0"/>
                </a:lnTo>
                <a:close/>
              </a:path>
            </a:pathLst>
          </a:custGeom>
          <a:blipFill>
            <a:blip r:embed="rId2"/>
            <a:stretch>
              <a:fillRect l="-11830" t="-27222" r="-11896" b="-27071"/>
            </a:stretch>
          </a:blipFill>
        </p:spPr>
      </p:sp>
      <p:sp>
        <p:nvSpPr>
          <p:cNvPr id="3" name="Freeform 3"/>
          <p:cNvSpPr/>
          <p:nvPr/>
        </p:nvSpPr>
        <p:spPr>
          <a:xfrm>
            <a:off x="1502861" y="4305751"/>
            <a:ext cx="6747877" cy="2776025"/>
          </a:xfrm>
          <a:custGeom>
            <a:avLst/>
            <a:gdLst/>
            <a:ahLst/>
            <a:cxnLst/>
            <a:rect l="l" t="t" r="r" b="b"/>
            <a:pathLst>
              <a:path w="6747877" h="2776025">
                <a:moveTo>
                  <a:pt x="0" y="0"/>
                </a:moveTo>
                <a:lnTo>
                  <a:pt x="6747878" y="0"/>
                </a:lnTo>
                <a:lnTo>
                  <a:pt x="6747878" y="2776026"/>
                </a:lnTo>
                <a:lnTo>
                  <a:pt x="0" y="2776026"/>
                </a:lnTo>
                <a:lnTo>
                  <a:pt x="0" y="0"/>
                </a:lnTo>
                <a:close/>
              </a:path>
            </a:pathLst>
          </a:custGeom>
          <a:blipFill>
            <a:blip r:embed="rId3"/>
            <a:stretch>
              <a:fillRect l="-20126" t="-1138381" r="-149993" b="-120102"/>
            </a:stretch>
          </a:blipFill>
        </p:spPr>
      </p:sp>
      <p:sp>
        <p:nvSpPr>
          <p:cNvPr id="4" name="TextBox 4"/>
          <p:cNvSpPr txBox="1"/>
          <p:nvPr/>
        </p:nvSpPr>
        <p:spPr>
          <a:xfrm>
            <a:off x="328612" y="358775"/>
            <a:ext cx="9096375" cy="372745"/>
          </a:xfrm>
          <a:prstGeom prst="rect">
            <a:avLst/>
          </a:prstGeom>
        </p:spPr>
        <p:txBody>
          <a:bodyPr lIns="0" tIns="0" rIns="0" bIns="0" rtlCol="0" anchor="t">
            <a:spAutoFit/>
          </a:bodyPr>
          <a:lstStyle/>
          <a:p>
            <a:pPr algn="ctr">
              <a:lnSpc>
                <a:spcPts val="3079"/>
              </a:lnSpc>
            </a:pPr>
            <a:r>
              <a:rPr lang="en-US" sz="2199">
                <a:solidFill>
                  <a:srgbClr val="3E0F2F"/>
                </a:solidFill>
                <a:latin typeface="Canva Sans Bold"/>
              </a:rPr>
              <a:t>1. What is the total amount each customer spent at the restaurant?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696891" y="1444014"/>
            <a:ext cx="8359819" cy="2213586"/>
          </a:xfrm>
          <a:custGeom>
            <a:avLst/>
            <a:gdLst/>
            <a:ahLst/>
            <a:cxnLst/>
            <a:rect l="l" t="t" r="r" b="b"/>
            <a:pathLst>
              <a:path w="8359819" h="2213586">
                <a:moveTo>
                  <a:pt x="0" y="0"/>
                </a:moveTo>
                <a:lnTo>
                  <a:pt x="8359818" y="0"/>
                </a:lnTo>
                <a:lnTo>
                  <a:pt x="8359818" y="2213586"/>
                </a:lnTo>
                <a:lnTo>
                  <a:pt x="0" y="2213586"/>
                </a:lnTo>
                <a:lnTo>
                  <a:pt x="0" y="0"/>
                </a:lnTo>
                <a:close/>
              </a:path>
            </a:pathLst>
          </a:custGeom>
          <a:blipFill>
            <a:blip r:embed="rId2"/>
            <a:stretch>
              <a:fillRect l="-7501" t="-30008" r="-7557" b="-27667"/>
            </a:stretch>
          </a:blipFill>
        </p:spPr>
      </p:sp>
      <p:sp>
        <p:nvSpPr>
          <p:cNvPr id="3" name="Freeform 3"/>
          <p:cNvSpPr/>
          <p:nvPr/>
        </p:nvSpPr>
        <p:spPr>
          <a:xfrm>
            <a:off x="1315877" y="4209732"/>
            <a:ext cx="7121845" cy="2373948"/>
          </a:xfrm>
          <a:custGeom>
            <a:avLst/>
            <a:gdLst/>
            <a:ahLst/>
            <a:cxnLst/>
            <a:rect l="l" t="t" r="r" b="b"/>
            <a:pathLst>
              <a:path w="7121845" h="2373948">
                <a:moveTo>
                  <a:pt x="0" y="0"/>
                </a:moveTo>
                <a:lnTo>
                  <a:pt x="7121846" y="0"/>
                </a:lnTo>
                <a:lnTo>
                  <a:pt x="7121846" y="2373948"/>
                </a:lnTo>
                <a:lnTo>
                  <a:pt x="0" y="2373948"/>
                </a:lnTo>
                <a:lnTo>
                  <a:pt x="0" y="0"/>
                </a:lnTo>
                <a:close/>
              </a:path>
            </a:pathLst>
          </a:custGeom>
          <a:blipFill>
            <a:blip r:embed="rId3"/>
            <a:stretch>
              <a:fillRect l="-14860" t="-1075126" r="-111408" b="-92683"/>
            </a:stretch>
          </a:blipFill>
        </p:spPr>
      </p:sp>
      <p:sp>
        <p:nvSpPr>
          <p:cNvPr id="4" name="TextBox 4"/>
          <p:cNvSpPr txBox="1"/>
          <p:nvPr/>
        </p:nvSpPr>
        <p:spPr>
          <a:xfrm>
            <a:off x="796945" y="358775"/>
            <a:ext cx="8159711" cy="372745"/>
          </a:xfrm>
          <a:prstGeom prst="rect">
            <a:avLst/>
          </a:prstGeom>
        </p:spPr>
        <p:txBody>
          <a:bodyPr lIns="0" tIns="0" rIns="0" bIns="0" rtlCol="0" anchor="t">
            <a:spAutoFit/>
          </a:bodyPr>
          <a:lstStyle/>
          <a:p>
            <a:pPr algn="ctr">
              <a:lnSpc>
                <a:spcPts val="3079"/>
              </a:lnSpc>
            </a:pPr>
            <a:r>
              <a:rPr lang="en-US" sz="2199">
                <a:solidFill>
                  <a:srgbClr val="3E0F2F"/>
                </a:solidFill>
                <a:latin typeface="Canva Sans Bold"/>
              </a:rPr>
              <a:t>2.How many days has each customer visited the restaurant?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731520" y="1402553"/>
            <a:ext cx="8167282" cy="3001651"/>
          </a:xfrm>
          <a:custGeom>
            <a:avLst/>
            <a:gdLst/>
            <a:ahLst/>
            <a:cxnLst/>
            <a:rect l="l" t="t" r="r" b="b"/>
            <a:pathLst>
              <a:path w="8167282" h="3001651">
                <a:moveTo>
                  <a:pt x="0" y="0"/>
                </a:moveTo>
                <a:lnTo>
                  <a:pt x="8167282" y="0"/>
                </a:lnTo>
                <a:lnTo>
                  <a:pt x="8167282" y="3001651"/>
                </a:lnTo>
                <a:lnTo>
                  <a:pt x="0" y="3001651"/>
                </a:lnTo>
                <a:lnTo>
                  <a:pt x="0" y="0"/>
                </a:lnTo>
                <a:close/>
              </a:path>
            </a:pathLst>
          </a:custGeom>
          <a:blipFill>
            <a:blip r:embed="rId2"/>
            <a:stretch>
              <a:fillRect l="-7731" t="-21087" r="-7788" b="-20157"/>
            </a:stretch>
          </a:blipFill>
        </p:spPr>
      </p:sp>
      <p:sp>
        <p:nvSpPr>
          <p:cNvPr id="3" name="Freeform 3"/>
          <p:cNvSpPr/>
          <p:nvPr/>
        </p:nvSpPr>
        <p:spPr>
          <a:xfrm>
            <a:off x="1257081" y="4706799"/>
            <a:ext cx="7116160" cy="2329391"/>
          </a:xfrm>
          <a:custGeom>
            <a:avLst/>
            <a:gdLst/>
            <a:ahLst/>
            <a:cxnLst/>
            <a:rect l="l" t="t" r="r" b="b"/>
            <a:pathLst>
              <a:path w="7116160" h="2329391">
                <a:moveTo>
                  <a:pt x="0" y="0"/>
                </a:moveTo>
                <a:lnTo>
                  <a:pt x="7116160" y="0"/>
                </a:lnTo>
                <a:lnTo>
                  <a:pt x="7116160" y="2329390"/>
                </a:lnTo>
                <a:lnTo>
                  <a:pt x="0" y="2329390"/>
                </a:lnTo>
                <a:lnTo>
                  <a:pt x="0" y="0"/>
                </a:lnTo>
                <a:close/>
              </a:path>
            </a:pathLst>
          </a:custGeom>
          <a:blipFill>
            <a:blip r:embed="rId3"/>
            <a:stretch>
              <a:fillRect l="-11301" t="-849184" r="-52341" b="-68461"/>
            </a:stretch>
          </a:blipFill>
        </p:spPr>
      </p:sp>
      <p:sp>
        <p:nvSpPr>
          <p:cNvPr id="4" name="TextBox 4"/>
          <p:cNvSpPr txBox="1"/>
          <p:nvPr/>
        </p:nvSpPr>
        <p:spPr>
          <a:xfrm>
            <a:off x="250095" y="371312"/>
            <a:ext cx="9253410" cy="360208"/>
          </a:xfrm>
          <a:prstGeom prst="rect">
            <a:avLst/>
          </a:prstGeom>
        </p:spPr>
        <p:txBody>
          <a:bodyPr lIns="0" tIns="0" rIns="0" bIns="0" rtlCol="0" anchor="t">
            <a:spAutoFit/>
          </a:bodyPr>
          <a:lstStyle/>
          <a:p>
            <a:pPr algn="ctr">
              <a:lnSpc>
                <a:spcPts val="2964"/>
              </a:lnSpc>
            </a:pPr>
            <a:r>
              <a:rPr lang="en-US" sz="2117">
                <a:solidFill>
                  <a:srgbClr val="3E0F2F"/>
                </a:solidFill>
                <a:latin typeface="Canva Sans Bold"/>
              </a:rPr>
              <a:t>3.What was the first item from the menu purchased by each customer?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E3E7"/>
        </a:solidFill>
        <a:effectLst/>
      </p:bgPr>
    </p:bg>
    <p:spTree>
      <p:nvGrpSpPr>
        <p:cNvPr id="1" name=""/>
        <p:cNvGrpSpPr/>
        <p:nvPr/>
      </p:nvGrpSpPr>
      <p:grpSpPr>
        <a:xfrm>
          <a:off x="0" y="0"/>
          <a:ext cx="0" cy="0"/>
          <a:chOff x="0" y="0"/>
          <a:chExt cx="0" cy="0"/>
        </a:xfrm>
      </p:grpSpPr>
      <p:sp>
        <p:nvSpPr>
          <p:cNvPr id="2" name="Freeform 2"/>
          <p:cNvSpPr/>
          <p:nvPr/>
        </p:nvSpPr>
        <p:spPr>
          <a:xfrm>
            <a:off x="1889682" y="1307562"/>
            <a:ext cx="5974236" cy="3945946"/>
          </a:xfrm>
          <a:custGeom>
            <a:avLst/>
            <a:gdLst/>
            <a:ahLst/>
            <a:cxnLst/>
            <a:rect l="l" t="t" r="r" b="b"/>
            <a:pathLst>
              <a:path w="5974236" h="3945946">
                <a:moveTo>
                  <a:pt x="0" y="0"/>
                </a:moveTo>
                <a:lnTo>
                  <a:pt x="5974236" y="0"/>
                </a:lnTo>
                <a:lnTo>
                  <a:pt x="5974236" y="3945947"/>
                </a:lnTo>
                <a:lnTo>
                  <a:pt x="0" y="3945947"/>
                </a:lnTo>
                <a:lnTo>
                  <a:pt x="0" y="0"/>
                </a:lnTo>
                <a:close/>
              </a:path>
            </a:pathLst>
          </a:custGeom>
          <a:blipFill>
            <a:blip r:embed="rId2"/>
            <a:stretch>
              <a:fillRect l="-10009" t="-16295" r="-10380" b="-15267"/>
            </a:stretch>
          </a:blipFill>
        </p:spPr>
      </p:sp>
      <p:sp>
        <p:nvSpPr>
          <p:cNvPr id="3" name="Freeform 3"/>
          <p:cNvSpPr/>
          <p:nvPr/>
        </p:nvSpPr>
        <p:spPr>
          <a:xfrm>
            <a:off x="1632323" y="5500372"/>
            <a:ext cx="6488954" cy="1534210"/>
          </a:xfrm>
          <a:custGeom>
            <a:avLst/>
            <a:gdLst/>
            <a:ahLst/>
            <a:cxnLst/>
            <a:rect l="l" t="t" r="r" b="b"/>
            <a:pathLst>
              <a:path w="6488954" h="1534210">
                <a:moveTo>
                  <a:pt x="0" y="0"/>
                </a:moveTo>
                <a:lnTo>
                  <a:pt x="6488954" y="0"/>
                </a:lnTo>
                <a:lnTo>
                  <a:pt x="6488954" y="1534211"/>
                </a:lnTo>
                <a:lnTo>
                  <a:pt x="0" y="1534211"/>
                </a:lnTo>
                <a:lnTo>
                  <a:pt x="0" y="0"/>
                </a:lnTo>
                <a:close/>
              </a:path>
            </a:pathLst>
          </a:custGeom>
          <a:blipFill>
            <a:blip r:embed="rId3"/>
            <a:stretch>
              <a:fillRect l="-12034" t="-1213480" r="-33107" b="-91006"/>
            </a:stretch>
          </a:blipFill>
        </p:spPr>
      </p:sp>
      <p:sp>
        <p:nvSpPr>
          <p:cNvPr id="4" name="TextBox 4"/>
          <p:cNvSpPr txBox="1"/>
          <p:nvPr/>
        </p:nvSpPr>
        <p:spPr>
          <a:xfrm>
            <a:off x="63290" y="248310"/>
            <a:ext cx="9627019" cy="687914"/>
          </a:xfrm>
          <a:prstGeom prst="rect">
            <a:avLst/>
          </a:prstGeom>
        </p:spPr>
        <p:txBody>
          <a:bodyPr lIns="0" tIns="0" rIns="0" bIns="0" rtlCol="0" anchor="t">
            <a:spAutoFit/>
          </a:bodyPr>
          <a:lstStyle/>
          <a:p>
            <a:pPr algn="ctr">
              <a:lnSpc>
                <a:spcPts val="2759"/>
              </a:lnSpc>
            </a:pPr>
            <a:r>
              <a:rPr lang="en-US" sz="1971">
                <a:solidFill>
                  <a:srgbClr val="3E0F2F"/>
                </a:solidFill>
                <a:latin typeface="Canva Sans Bold"/>
              </a:rPr>
              <a:t>4.What is the most purchased item on the menu and how many times was it purchased by all customers?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435</Words>
  <Application>Microsoft Office PowerPoint</Application>
  <PresentationFormat>Custom</PresentationFormat>
  <Paragraphs>34</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Bodoni FLF</vt:lpstr>
      <vt:lpstr>Canva Sans</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Danny seriously loves Japanese food so in the beginning of 2021, he decides to embark upon a risky venture and opens up a cute little restaurant that sells his 3 favourite foods: sushi, curry and ramen. Danny’s Diner is in need of your</dc:title>
  <cp:lastModifiedBy>Dhanashri Mashalkar</cp:lastModifiedBy>
  <cp:revision>3</cp:revision>
  <dcterms:created xsi:type="dcterms:W3CDTF">2006-08-16T00:00:00Z</dcterms:created>
  <dcterms:modified xsi:type="dcterms:W3CDTF">2024-01-18T17:02:45Z</dcterms:modified>
  <dc:identifier>DAF6OKg6b38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3721511</vt:lpwstr>
  </property>
  <property fmtid="{D5CDD505-2E9C-101B-9397-08002B2CF9AE}" pid="3" name="NXPowerLiteSettings">
    <vt:lpwstr>F7000400038000</vt:lpwstr>
  </property>
  <property fmtid="{D5CDD505-2E9C-101B-9397-08002B2CF9AE}" pid="4" name="NXPowerLiteVersion">
    <vt:lpwstr>S10.0.0</vt:lpwstr>
  </property>
</Properties>
</file>